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1.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625" r:id="rId2"/>
    <p:sldId id="622" r:id="rId3"/>
    <p:sldId id="623" r:id="rId4"/>
    <p:sldId id="482" r:id="rId5"/>
    <p:sldId id="629" r:id="rId6"/>
    <p:sldId id="630" r:id="rId7"/>
    <p:sldId id="631" r:id="rId8"/>
    <p:sldId id="289" r:id="rId9"/>
    <p:sldId id="633" r:id="rId10"/>
    <p:sldId id="634" r:id="rId11"/>
    <p:sldId id="635" r:id="rId12"/>
    <p:sldId id="636" r:id="rId13"/>
    <p:sldId id="637" r:id="rId14"/>
    <p:sldId id="638" r:id="rId15"/>
    <p:sldId id="639" r:id="rId16"/>
    <p:sldId id="640" r:id="rId17"/>
    <p:sldId id="641" r:id="rId18"/>
    <p:sldId id="282" r:id="rId19"/>
    <p:sldId id="626" r:id="rId20"/>
    <p:sldId id="627" r:id="rId21"/>
    <p:sldId id="628" r:id="rId22"/>
  </p:sldIdLst>
  <p:sldSz cx="9144000" cy="6858000" type="screen4x3"/>
  <p:notesSz cx="6864350"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sz="quarter" idx="1"/>
          </p:nvPr>
        </p:nvSpPr>
        <p:spPr>
          <a:xfrm>
            <a:off x="3888210" y="0"/>
            <a:ext cx="2974552" cy="499745"/>
          </a:xfrm>
          <a:prstGeom prst="rect">
            <a:avLst/>
          </a:prstGeom>
        </p:spPr>
        <p:txBody>
          <a:bodyPr vert="horz" lIns="96332" tIns="48166" rIns="96332" bIns="48166" rtlCol="0"/>
          <a:lstStyle>
            <a:lvl1pPr algn="r">
              <a:defRPr sz="1300"/>
            </a:lvl1pPr>
          </a:lstStyle>
          <a:p>
            <a:fld id="{5FECF851-B11D-49F2-A78C-BB320A229AB3}" type="datetimeFigureOut">
              <a:rPr lang="en-US" smtClean="0"/>
              <a:t>8/30/2018</a:t>
            </a:fld>
            <a:endParaRPr lang="en-US"/>
          </a:p>
        </p:txBody>
      </p:sp>
      <p:sp>
        <p:nvSpPr>
          <p:cNvPr id="4" name="Footer Placeholder 3"/>
          <p:cNvSpPr>
            <a:spLocks noGrp="1"/>
          </p:cNvSpPr>
          <p:nvPr>
            <p:ph type="ftr" sz="quarter" idx="2"/>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5" name="Slide Number Placeholder 4"/>
          <p:cNvSpPr>
            <a:spLocks noGrp="1"/>
          </p:cNvSpPr>
          <p:nvPr>
            <p:ph type="sldNum" sz="quarter" idx="3"/>
          </p:nvPr>
        </p:nvSpPr>
        <p:spPr>
          <a:xfrm>
            <a:off x="3888210" y="9493420"/>
            <a:ext cx="2974552" cy="499745"/>
          </a:xfrm>
          <a:prstGeom prst="rect">
            <a:avLst/>
          </a:prstGeom>
        </p:spPr>
        <p:txBody>
          <a:bodyPr vert="horz" lIns="96332" tIns="48166" rIns="96332" bIns="48166" rtlCol="0" anchor="b"/>
          <a:lstStyle>
            <a:lvl1pPr algn="r">
              <a:defRPr sz="1300"/>
            </a:lvl1pPr>
          </a:lstStyle>
          <a:p>
            <a:fld id="{A870BFF0-935B-458D-BA7C-0177669AD23D}" type="slidenum">
              <a:rPr lang="en-US" smtClean="0"/>
              <a:t>‹nº›</a:t>
            </a:fld>
            <a:endParaRPr lang="en-US"/>
          </a:p>
        </p:txBody>
      </p:sp>
    </p:spTree>
    <p:extLst>
      <p:ext uri="{BB962C8B-B14F-4D97-AF65-F5344CB8AC3E}">
        <p14:creationId xmlns:p14="http://schemas.microsoft.com/office/powerpoint/2010/main" val="3873309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idx="1"/>
          </p:nvPr>
        </p:nvSpPr>
        <p:spPr>
          <a:xfrm>
            <a:off x="3888210" y="0"/>
            <a:ext cx="2974552" cy="499745"/>
          </a:xfrm>
          <a:prstGeom prst="rect">
            <a:avLst/>
          </a:prstGeom>
        </p:spPr>
        <p:txBody>
          <a:bodyPr vert="horz" lIns="96332" tIns="48166" rIns="96332" bIns="48166" rtlCol="0"/>
          <a:lstStyle>
            <a:lvl1pPr algn="r">
              <a:defRPr sz="1300"/>
            </a:lvl1pPr>
          </a:lstStyle>
          <a:p>
            <a:fld id="{BA069296-B181-4DBF-BEE7-167EBC30F281}" type="datetimeFigureOut">
              <a:rPr lang="en-US" smtClean="0"/>
              <a:t>8/30/2018</a:t>
            </a:fld>
            <a:endParaRPr lang="en-US"/>
          </a:p>
        </p:txBody>
      </p:sp>
      <p:sp>
        <p:nvSpPr>
          <p:cNvPr id="4" name="Slide Image Placeholder 3"/>
          <p:cNvSpPr>
            <a:spLocks noGrp="1" noRot="1" noChangeAspect="1"/>
          </p:cNvSpPr>
          <p:nvPr>
            <p:ph type="sldImg" idx="2"/>
          </p:nvPr>
        </p:nvSpPr>
        <p:spPr>
          <a:xfrm>
            <a:off x="933450" y="749300"/>
            <a:ext cx="4997450" cy="3748088"/>
          </a:xfrm>
          <a:prstGeom prst="rect">
            <a:avLst/>
          </a:prstGeom>
          <a:noFill/>
          <a:ln w="12700">
            <a:solidFill>
              <a:prstClr val="black"/>
            </a:solidFill>
          </a:ln>
        </p:spPr>
        <p:txBody>
          <a:bodyPr vert="horz" lIns="96332" tIns="48166" rIns="96332" bIns="48166" rtlCol="0" anchor="ctr"/>
          <a:lstStyle/>
          <a:p>
            <a:endParaRPr lang="en-US"/>
          </a:p>
        </p:txBody>
      </p:sp>
      <p:sp>
        <p:nvSpPr>
          <p:cNvPr id="5" name="Notes Placeholder 4"/>
          <p:cNvSpPr>
            <a:spLocks noGrp="1"/>
          </p:cNvSpPr>
          <p:nvPr>
            <p:ph type="body" sz="quarter" idx="3"/>
          </p:nvPr>
        </p:nvSpPr>
        <p:spPr>
          <a:xfrm>
            <a:off x="686435" y="4747578"/>
            <a:ext cx="5491480" cy="4497705"/>
          </a:xfrm>
          <a:prstGeom prst="rect">
            <a:avLst/>
          </a:prstGeom>
        </p:spPr>
        <p:txBody>
          <a:bodyPr vert="horz" lIns="96332" tIns="48166" rIns="96332" bIns="4816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7" name="Slide Number Placeholder 6"/>
          <p:cNvSpPr>
            <a:spLocks noGrp="1"/>
          </p:cNvSpPr>
          <p:nvPr>
            <p:ph type="sldNum" sz="quarter" idx="5"/>
          </p:nvPr>
        </p:nvSpPr>
        <p:spPr>
          <a:xfrm>
            <a:off x="3888210" y="9493420"/>
            <a:ext cx="2974552" cy="499745"/>
          </a:xfrm>
          <a:prstGeom prst="rect">
            <a:avLst/>
          </a:prstGeom>
        </p:spPr>
        <p:txBody>
          <a:bodyPr vert="horz" lIns="96332" tIns="48166" rIns="96332" bIns="48166" rtlCol="0" anchor="b"/>
          <a:lstStyle>
            <a:lvl1pPr algn="r">
              <a:defRPr sz="1300"/>
            </a:lvl1pPr>
          </a:lstStyle>
          <a:p>
            <a:fld id="{273CF6C1-7467-444B-AA4C-033D8C66D2F0}" type="slidenum">
              <a:rPr lang="en-US" smtClean="0"/>
              <a:t>‹nº›</a:t>
            </a:fld>
            <a:endParaRPr lang="en-US"/>
          </a:p>
        </p:txBody>
      </p:sp>
    </p:spTree>
    <p:extLst>
      <p:ext uri="{BB962C8B-B14F-4D97-AF65-F5344CB8AC3E}">
        <p14:creationId xmlns:p14="http://schemas.microsoft.com/office/powerpoint/2010/main" val="336572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a:t>
            </a:fld>
            <a:endParaRPr lang="en-US"/>
          </a:p>
        </p:txBody>
      </p:sp>
    </p:spTree>
    <p:extLst>
      <p:ext uri="{BB962C8B-B14F-4D97-AF65-F5344CB8AC3E}">
        <p14:creationId xmlns:p14="http://schemas.microsoft.com/office/powerpoint/2010/main" val="2810070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87358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7018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05854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51373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581243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1663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1478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851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0972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69917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8515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06543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79763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48313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617716-53B2-4C0C-B0C6-2FF286EF653E}" type="datetimeFigureOut">
              <a:rPr lang="en-US" smtClean="0"/>
              <a:t>8/30/2018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617716-53B2-4C0C-B0C6-2FF286EF653E}" type="datetimeFigureOut">
              <a:rPr lang="en-US" smtClean="0"/>
              <a:t>8/30/2018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17716-53B2-4C0C-B0C6-2FF286EF653E}" type="datetimeFigureOut">
              <a:rPr lang="en-US" smtClean="0"/>
              <a:t>8/30/2018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17716-53B2-4C0C-B0C6-2FF286EF653E}" type="datetimeFigureOut">
              <a:rPr lang="en-US" smtClean="0"/>
              <a:t>8/30/2018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A9BAF-14C9-46D1-A134-703F5D4D61FE}"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paulonlbaptista@net.sapo.pt"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524000"/>
            <a:ext cx="7239000" cy="2514600"/>
          </a:xfrm>
        </p:spPr>
        <p:txBody>
          <a:bodyPr>
            <a:noAutofit/>
          </a:bodyPr>
          <a:lstStyle/>
          <a:p>
            <a:endParaRPr lang="en-US" sz="3000" b="1" dirty="0">
              <a:solidFill>
                <a:schemeClr val="tx1">
                  <a:lumMod val="85000"/>
                  <a:lumOff val="15000"/>
                </a:schemeClr>
              </a:solidFill>
            </a:endParaRPr>
          </a:p>
          <a:p>
            <a:r>
              <a:rPr lang="pt-PT" sz="3000" b="1" dirty="0" err="1">
                <a:solidFill>
                  <a:schemeClr val="tx1">
                    <a:lumMod val="85000"/>
                    <a:lumOff val="15000"/>
                  </a:schemeClr>
                </a:solidFill>
              </a:rPr>
              <a:t>Section</a:t>
            </a:r>
            <a:r>
              <a:rPr lang="pt-PT" sz="3000" b="1" dirty="0">
                <a:solidFill>
                  <a:schemeClr val="tx1">
                    <a:lumMod val="85000"/>
                    <a:lumOff val="15000"/>
                  </a:schemeClr>
                </a:solidFill>
              </a:rPr>
              <a:t> 2 – </a:t>
            </a:r>
            <a:r>
              <a:rPr lang="pt-PT" sz="3000" b="1" dirty="0" err="1">
                <a:solidFill>
                  <a:schemeClr val="tx1">
                    <a:lumMod val="85000"/>
                    <a:lumOff val="15000"/>
                  </a:schemeClr>
                </a:solidFill>
              </a:rPr>
              <a:t>Food</a:t>
            </a:r>
            <a:r>
              <a:rPr lang="pt-PT" sz="3000" b="1" dirty="0">
                <a:solidFill>
                  <a:schemeClr val="tx1">
                    <a:lumMod val="85000"/>
                    <a:lumOff val="15000"/>
                  </a:schemeClr>
                </a:solidFill>
              </a:rPr>
              <a:t> </a:t>
            </a:r>
            <a:r>
              <a:rPr lang="pt-PT" sz="3000" b="1" dirty="0" err="1">
                <a:solidFill>
                  <a:schemeClr val="tx1">
                    <a:lumMod val="85000"/>
                    <a:lumOff val="15000"/>
                  </a:schemeClr>
                </a:solidFill>
              </a:rPr>
              <a:t>Safety</a:t>
            </a:r>
            <a:r>
              <a:rPr lang="pt-PT" sz="3000" b="1" dirty="0">
                <a:solidFill>
                  <a:schemeClr val="tx1">
                    <a:lumMod val="85000"/>
                    <a:lumOff val="15000"/>
                  </a:schemeClr>
                </a:solidFill>
              </a:rPr>
              <a:t> Management </a:t>
            </a:r>
            <a:r>
              <a:rPr lang="pt-PT" sz="3000" b="1" dirty="0" err="1">
                <a:solidFill>
                  <a:schemeClr val="tx1">
                    <a:lumMod val="85000"/>
                    <a:lumOff val="15000"/>
                  </a:schemeClr>
                </a:solidFill>
              </a:rPr>
              <a:t>Systems</a:t>
            </a:r>
            <a:r>
              <a:rPr lang="pt-PT" sz="3000" b="1" dirty="0">
                <a:solidFill>
                  <a:schemeClr val="tx1">
                    <a:lumMod val="85000"/>
                    <a:lumOff val="15000"/>
                  </a:schemeClr>
                </a:solidFill>
              </a:rPr>
              <a:t> - IFS Standard</a:t>
            </a:r>
          </a:p>
          <a:p>
            <a:endParaRPr lang="en-US" sz="3000" b="1" dirty="0">
              <a:solidFill>
                <a:schemeClr val="tx1">
                  <a:lumMod val="85000"/>
                  <a:lumOff val="15000"/>
                </a:schemeClr>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CasellaDiTesto 1"/>
          <p:cNvSpPr txBox="1"/>
          <p:nvPr/>
        </p:nvSpPr>
        <p:spPr>
          <a:xfrm>
            <a:off x="2019300" y="4191000"/>
            <a:ext cx="5486400" cy="1107996"/>
          </a:xfrm>
          <a:prstGeom prst="rect">
            <a:avLst/>
          </a:prstGeom>
          <a:noFill/>
        </p:spPr>
        <p:txBody>
          <a:bodyPr wrap="square" rtlCol="0">
            <a:spAutoFit/>
          </a:bodyPr>
          <a:lstStyle/>
          <a:p>
            <a:pPr algn="ctr"/>
            <a:r>
              <a:rPr lang="it-IT" sz="2200" b="1" i="1" dirty="0"/>
              <a:t>Paulo Baptista</a:t>
            </a:r>
          </a:p>
          <a:p>
            <a:pPr algn="ctr"/>
            <a:r>
              <a:rPr lang="it-IT" sz="2200" i="1" dirty="0"/>
              <a:t>Paulo &amp; Beatriz – Consultores Associados, Lda </a:t>
            </a:r>
          </a:p>
          <a:p>
            <a:pPr algn="ctr"/>
            <a:r>
              <a:rPr lang="en-US" sz="2200" i="1" dirty="0">
                <a:hlinkClick r:id="rId5"/>
              </a:rPr>
              <a:t>paulonlbaptista@net.sapo.pt</a:t>
            </a:r>
            <a:endParaRPr lang="en-US" sz="2200" i="1" dirty="0"/>
          </a:p>
        </p:txBody>
      </p:sp>
      <p:sp>
        <p:nvSpPr>
          <p:cNvPr id="7" name="CasellaDiTesto 6"/>
          <p:cNvSpPr txBox="1"/>
          <p:nvPr/>
        </p:nvSpPr>
        <p:spPr>
          <a:xfrm>
            <a:off x="2895600" y="614065"/>
            <a:ext cx="3505200" cy="369332"/>
          </a:xfrm>
          <a:prstGeom prst="rect">
            <a:avLst/>
          </a:prstGeom>
          <a:noFill/>
        </p:spPr>
        <p:txBody>
          <a:bodyPr wrap="square" rtlCol="0">
            <a:spAutoFit/>
          </a:bodyPr>
          <a:lstStyle/>
          <a:p>
            <a:r>
              <a:rPr lang="it-IT" b="1" i="1" dirty="0"/>
              <a:t>Food Safety Management Systems</a:t>
            </a:r>
          </a:p>
        </p:txBody>
      </p:sp>
      <p:pic>
        <p:nvPicPr>
          <p:cNvPr id="8" name="Immagine 7"/>
          <p:cNvPicPr>
            <a:picLocks noChangeAspect="1"/>
          </p:cNvPicPr>
          <p:nvPr/>
        </p:nvPicPr>
        <p:blipFill>
          <a:blip r:embed="rId6"/>
          <a:stretch>
            <a:fillRect/>
          </a:stretch>
        </p:blipFill>
        <p:spPr>
          <a:xfrm>
            <a:off x="95250" y="6248400"/>
            <a:ext cx="1924050" cy="549729"/>
          </a:xfrm>
          <a:prstGeom prst="rect">
            <a:avLst/>
          </a:prstGeom>
        </p:spPr>
      </p:pic>
      <p:pic>
        <p:nvPicPr>
          <p:cNvPr id="2050" name="Picture 2">
            <a:extLst>
              <a:ext uri="{FF2B5EF4-FFF2-40B4-BE49-F238E27FC236}">
                <a16:creationId xmlns:a16="http://schemas.microsoft.com/office/drawing/2014/main" id="{C0FCCE24-091A-4C81-B679-3BD9CE740D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0" y="236240"/>
            <a:ext cx="2092325" cy="75565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7824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1</a:t>
            </a:r>
            <a:endParaRPr lang="pt-PT" b="1" dirty="0">
              <a:solidFill>
                <a:schemeClr val="tx1"/>
              </a:solidFill>
            </a:endParaRPr>
          </a:p>
          <a:p>
            <a:pPr lvl="0" algn="l"/>
            <a:endParaRPr lang="en-US" sz="2400" dirty="0">
              <a:solidFill>
                <a:schemeClr val="tx1"/>
              </a:solidFill>
            </a:endParaRPr>
          </a:p>
          <a:p>
            <a:pPr lvl="0" algn="l"/>
            <a:r>
              <a:rPr lang="en-US" sz="2400" dirty="0">
                <a:solidFill>
                  <a:schemeClr val="tx1"/>
                </a:solidFill>
              </a:rPr>
              <a:t>1.3. A frozen fish products factory which had not enough space for documentation storage rents a box in a storage depot. It is located 1h30 away from the site. Documentation archive is transferred to the storage after 6 months.</a:t>
            </a:r>
            <a:endParaRPr lang="pt-PT" sz="2400"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3680280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b="1" dirty="0">
                <a:solidFill>
                  <a:schemeClr val="tx1"/>
                </a:solidFill>
              </a:rPr>
              <a:t>Question no. 1</a:t>
            </a:r>
            <a:endParaRPr lang="pt-PT" b="1" dirty="0">
              <a:solidFill>
                <a:schemeClr val="tx1"/>
              </a:solidFill>
            </a:endParaRPr>
          </a:p>
          <a:p>
            <a:pPr lvl="0" algn="l"/>
            <a:endParaRPr lang="en-US" sz="2400" dirty="0">
              <a:solidFill>
                <a:schemeClr val="tx1"/>
              </a:solidFill>
            </a:endParaRPr>
          </a:p>
          <a:p>
            <a:pPr lvl="0" algn="l"/>
            <a:r>
              <a:rPr lang="en-US" sz="2400" dirty="0">
                <a:solidFill>
                  <a:schemeClr val="tx1"/>
                </a:solidFill>
              </a:rPr>
              <a:t>1.4. A company packs vegetables in glass jar and uses compressed air to the packaging line to dry the glass jar and remove potential foreign bodies, just before filling jars. The compressed air quality is </a:t>
            </a:r>
            <a:r>
              <a:rPr lang="en-US" sz="2400" dirty="0" err="1">
                <a:solidFill>
                  <a:schemeClr val="tx1"/>
                </a:solidFill>
              </a:rPr>
              <a:t>analysed</a:t>
            </a:r>
            <a:r>
              <a:rPr lang="en-US" sz="2400" dirty="0">
                <a:solidFill>
                  <a:schemeClr val="tx1"/>
                </a:solidFill>
              </a:rPr>
              <a:t> every 2 months, based on risk assessment.</a:t>
            </a: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921422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1</a:t>
            </a:r>
            <a:endParaRPr lang="pt-PT" b="1" dirty="0">
              <a:solidFill>
                <a:schemeClr val="tx1"/>
              </a:solidFill>
            </a:endParaRPr>
          </a:p>
          <a:p>
            <a:pPr lvl="0" algn="l"/>
            <a:endParaRPr lang="en-US" sz="2400" dirty="0">
              <a:solidFill>
                <a:schemeClr val="tx1"/>
              </a:solidFill>
            </a:endParaRPr>
          </a:p>
          <a:p>
            <a:pPr lvl="0" algn="l"/>
            <a:r>
              <a:rPr lang="pt-PT" sz="2400" dirty="0">
                <a:solidFill>
                  <a:schemeClr val="tx1"/>
                </a:solidFill>
              </a:rPr>
              <a:t>1.5. </a:t>
            </a:r>
            <a:r>
              <a:rPr lang="en-US" sz="2400" dirty="0">
                <a:solidFill>
                  <a:schemeClr val="tx1"/>
                </a:solidFill>
              </a:rPr>
              <a:t>In a production area, there is an instruction displayed showing that blue cleaning utensils have to be used for food contact equipment and red ones for floors and non- food contact </a:t>
            </a:r>
            <a:r>
              <a:rPr lang="en-US" sz="2400" dirty="0" err="1">
                <a:solidFill>
                  <a:schemeClr val="tx1"/>
                </a:solidFill>
              </a:rPr>
              <a:t>equipments</a:t>
            </a:r>
            <a:r>
              <a:rPr lang="en-US" sz="2400" dirty="0">
                <a:solidFill>
                  <a:schemeClr val="tx1"/>
                </a:solidFill>
              </a:rPr>
              <a:t>. You can find 2 red utensils in the disinfection vat for blue ones and an employee is cleaning the floor with a blue one.</a:t>
            </a:r>
            <a:endParaRPr lang="en-US" sz="9600"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3068173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2</a:t>
            </a:r>
            <a:endParaRPr lang="pt-PT" b="1" dirty="0">
              <a:solidFill>
                <a:schemeClr val="tx1"/>
              </a:solidFill>
            </a:endParaRPr>
          </a:p>
          <a:p>
            <a:pPr algn="l"/>
            <a:r>
              <a:rPr lang="en-US" sz="2600" dirty="0">
                <a:solidFill>
                  <a:schemeClr val="tx1"/>
                </a:solidFill>
              </a:rPr>
              <a:t>The auditor is reviewing the internal audits reports of the company. The documentation system used to create the audit reports is always the same and allows knowing who did the audit, who was audited, the names of the employees met if required, the list of documents reviewed and their issue dates. It also gives the audit questionnaire which shows the conformity and the non-conformity of the system. </a:t>
            </a: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4071564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2</a:t>
            </a:r>
            <a:endParaRPr lang="pt-PT" b="1" dirty="0">
              <a:solidFill>
                <a:schemeClr val="tx1"/>
              </a:solidFill>
            </a:endParaRPr>
          </a:p>
          <a:p>
            <a:pPr algn="l"/>
            <a:r>
              <a:rPr lang="en-US" sz="2600" dirty="0">
                <a:solidFill>
                  <a:schemeClr val="tx1"/>
                </a:solidFill>
              </a:rPr>
              <a:t>After the audit, a summary of the non-conformities is done and communicated to the department/area manager. An action plan is formalized by him an then followed by the quality manager. The internal audit schedule is updated to be available for the management review.</a:t>
            </a:r>
            <a:endParaRPr lang="pt-PT" sz="2600"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292111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3</a:t>
            </a:r>
            <a:endParaRPr lang="pt-PT" b="1" dirty="0">
              <a:solidFill>
                <a:schemeClr val="tx1"/>
              </a:solidFill>
            </a:endParaRPr>
          </a:p>
          <a:p>
            <a:pPr algn="l"/>
            <a:r>
              <a:rPr lang="en-US" sz="2400" dirty="0">
                <a:solidFill>
                  <a:schemeClr val="tx1"/>
                </a:solidFill>
              </a:rPr>
              <a:t>During the audit of a yoghurt production company, the auditor is able to observe the milk reception. At the same time, the manager of the milk collect explains to him the system of turn </a:t>
            </a:r>
            <a:r>
              <a:rPr lang="en-US" sz="2400" dirty="0" err="1">
                <a:solidFill>
                  <a:schemeClr val="tx1"/>
                </a:solidFill>
              </a:rPr>
              <a:t>organisation</a:t>
            </a:r>
            <a:r>
              <a:rPr lang="en-US" sz="2400" dirty="0">
                <a:solidFill>
                  <a:schemeClr val="tx1"/>
                </a:solidFill>
              </a:rPr>
              <a:t> and milk collect procedure. The company has its own trucks to do the milk collection to ensure they fully managed them. Some of the trucks can also have a trailer which will be left on a car park  when it is full for the time that the driver finishes the milk collect with the truck. </a:t>
            </a: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649991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3</a:t>
            </a:r>
            <a:endParaRPr lang="pt-PT" b="1" dirty="0">
              <a:solidFill>
                <a:schemeClr val="tx1"/>
              </a:solidFill>
            </a:endParaRPr>
          </a:p>
          <a:p>
            <a:pPr algn="l"/>
            <a:r>
              <a:rPr lang="en-US" sz="2400" dirty="0">
                <a:solidFill>
                  <a:schemeClr val="tx1"/>
                </a:solidFill>
              </a:rPr>
              <a:t>The manager explains to the auditor that there are no lockers on the trailers in place as the access is very difficult and it stays without surveillance maximum 2 hours. He also explains that when the milk collection is finished, the trucks stay on site which is secured.</a:t>
            </a:r>
            <a:endParaRPr lang="pt-PT" sz="2400"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3183392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4</a:t>
            </a:r>
            <a:endParaRPr lang="pt-PT" b="1" dirty="0">
              <a:solidFill>
                <a:schemeClr val="tx1"/>
              </a:solidFill>
            </a:endParaRPr>
          </a:p>
          <a:p>
            <a:pPr algn="l"/>
            <a:r>
              <a:rPr lang="en-US" sz="2400" dirty="0">
                <a:solidFill>
                  <a:schemeClr val="tx1"/>
                </a:solidFill>
              </a:rPr>
              <a:t>A company which manufactures cheeses has a washing tunnel to ensure the cleaning of </a:t>
            </a:r>
            <a:r>
              <a:rPr lang="en-US" sz="2400" dirty="0" err="1">
                <a:solidFill>
                  <a:schemeClr val="tx1"/>
                </a:solidFill>
              </a:rPr>
              <a:t>moulding</a:t>
            </a:r>
            <a:r>
              <a:rPr lang="en-US" sz="2400" dirty="0">
                <a:solidFill>
                  <a:schemeClr val="tx1"/>
                </a:solidFill>
              </a:rPr>
              <a:t> </a:t>
            </a:r>
            <a:r>
              <a:rPr lang="en-US" sz="2400" dirty="0" err="1">
                <a:solidFill>
                  <a:schemeClr val="tx1"/>
                </a:solidFill>
              </a:rPr>
              <a:t>equipments</a:t>
            </a:r>
            <a:r>
              <a:rPr lang="en-US" sz="2400" dirty="0">
                <a:solidFill>
                  <a:schemeClr val="tx1"/>
                </a:solidFill>
              </a:rPr>
              <a:t> before they are reused in the production. During the audit, the auditor asks the question regarding the management of the chemicals concentrations and temperatures to ensure good cleaning. The production manager answers that they check and record them every day. He also explains that there are reviews of the equipment done by the chemicals supplier twice a year. Nevertheless, during the documentation review, it appears that the supplier’s reports are not available for the washing tunnel but also for the CIP </a:t>
            </a:r>
            <a:r>
              <a:rPr lang="en-US" sz="2400" dirty="0" err="1">
                <a:solidFill>
                  <a:schemeClr val="tx1"/>
                </a:solidFill>
              </a:rPr>
              <a:t>equipments</a:t>
            </a:r>
            <a:r>
              <a:rPr lang="en-US" sz="2400" dirty="0">
                <a:solidFill>
                  <a:schemeClr val="tx1"/>
                </a:solidFill>
              </a:rPr>
              <a:t>.</a:t>
            </a:r>
            <a:endParaRPr lang="pt-PT" sz="2400"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3701170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462760"/>
          </a:xfrm>
          <a:prstGeom prst="rect">
            <a:avLst/>
          </a:prstGeom>
          <a:noFill/>
        </p:spPr>
        <p:txBody>
          <a:bodyPr wrap="square" rtlCol="0">
            <a:spAutoFit/>
          </a:bodyPr>
          <a:lstStyle/>
          <a:p>
            <a:pPr lvl="0">
              <a:spcBef>
                <a:spcPts val="600"/>
              </a:spcBef>
              <a:spcAft>
                <a:spcPts val="600"/>
              </a:spcAft>
            </a:pPr>
            <a:r>
              <a:rPr lang="pt-PT" sz="2400" dirty="0"/>
              <a:t>AFNOR, </a:t>
            </a:r>
            <a:r>
              <a:rPr lang="pt-PT" sz="2400" dirty="0" err="1"/>
              <a:t>Norme</a:t>
            </a:r>
            <a:r>
              <a:rPr lang="pt-PT" sz="2400" dirty="0"/>
              <a:t> </a:t>
            </a:r>
            <a:r>
              <a:rPr lang="pt-PT" sz="2400" dirty="0" err="1"/>
              <a:t>expérimentale</a:t>
            </a:r>
            <a:r>
              <a:rPr lang="pt-PT" sz="2400" dirty="0"/>
              <a:t> XP V 01-003 – </a:t>
            </a:r>
            <a:r>
              <a:rPr lang="pt-PT" sz="2400" dirty="0" err="1"/>
              <a:t>Lignes</a:t>
            </a:r>
            <a:r>
              <a:rPr lang="pt-PT" sz="2400" dirty="0"/>
              <a:t> </a:t>
            </a:r>
            <a:r>
              <a:rPr lang="pt-PT" sz="2400" dirty="0" err="1"/>
              <a:t>Directrices</a:t>
            </a:r>
            <a:r>
              <a:rPr lang="pt-PT" sz="2400" dirty="0"/>
              <a:t> </a:t>
            </a:r>
            <a:r>
              <a:rPr lang="pt-PT" sz="2400" dirty="0" err="1"/>
              <a:t>pour</a:t>
            </a:r>
            <a:r>
              <a:rPr lang="pt-PT" sz="2400" dirty="0"/>
              <a:t> </a:t>
            </a:r>
            <a:r>
              <a:rPr lang="pt-PT" sz="2400" dirty="0" err="1"/>
              <a:t>l’Elaboration</a:t>
            </a:r>
            <a:r>
              <a:rPr lang="pt-PT" sz="2400" dirty="0"/>
              <a:t> d’</a:t>
            </a:r>
            <a:r>
              <a:rPr lang="pt-PT" sz="2400" dirty="0" err="1"/>
              <a:t>un</a:t>
            </a:r>
            <a:r>
              <a:rPr lang="pt-PT" sz="2400" dirty="0"/>
              <a:t> Protocole de </a:t>
            </a:r>
            <a:r>
              <a:rPr lang="pt-PT" sz="2400" dirty="0" err="1"/>
              <a:t>Validation</a:t>
            </a:r>
            <a:r>
              <a:rPr lang="pt-PT" sz="2400" dirty="0"/>
              <a:t> de la </a:t>
            </a:r>
            <a:r>
              <a:rPr lang="pt-PT" sz="2400" dirty="0" err="1"/>
              <a:t>Durée</a:t>
            </a:r>
            <a:r>
              <a:rPr lang="pt-PT" sz="2400" dirty="0"/>
              <a:t> de </a:t>
            </a:r>
            <a:r>
              <a:rPr lang="pt-PT" sz="2400" dirty="0" err="1"/>
              <a:t>Vie</a:t>
            </a:r>
            <a:r>
              <a:rPr lang="pt-PT" sz="2400" dirty="0"/>
              <a:t> </a:t>
            </a:r>
            <a:r>
              <a:rPr lang="pt-PT" sz="2400" dirty="0" err="1"/>
              <a:t>Microbiologique</a:t>
            </a:r>
            <a:r>
              <a:rPr lang="pt-PT" sz="2400" dirty="0"/>
              <a:t>,  AFNOR – </a:t>
            </a:r>
            <a:r>
              <a:rPr lang="pt-PT" sz="2400" dirty="0" err="1"/>
              <a:t>Association</a:t>
            </a:r>
            <a:r>
              <a:rPr lang="pt-PT" sz="2400" dirty="0"/>
              <a:t> </a:t>
            </a:r>
            <a:r>
              <a:rPr lang="pt-PT" sz="2400" dirty="0" err="1"/>
              <a:t>Française</a:t>
            </a:r>
            <a:r>
              <a:rPr lang="pt-PT" sz="2400" dirty="0"/>
              <a:t> de </a:t>
            </a:r>
            <a:r>
              <a:rPr lang="pt-PT" sz="2400" dirty="0" err="1"/>
              <a:t>Normalisation</a:t>
            </a:r>
            <a:r>
              <a:rPr lang="pt-PT" sz="2400" dirty="0"/>
              <a:t>, Paris, France, 1998.</a:t>
            </a:r>
          </a:p>
          <a:p>
            <a:pPr lvl="0">
              <a:spcBef>
                <a:spcPts val="600"/>
              </a:spcBef>
              <a:spcAft>
                <a:spcPts val="600"/>
              </a:spcAft>
            </a:pPr>
            <a:r>
              <a:rPr lang="pt-PT" sz="2400" dirty="0"/>
              <a:t>Baptista, P. e Noronha, J., Segurança Alimentar em Estabelecimentos </a:t>
            </a:r>
            <a:r>
              <a:rPr lang="pt-PT" sz="2400" dirty="0" err="1"/>
              <a:t>Agro-Alimentares</a:t>
            </a:r>
            <a:r>
              <a:rPr lang="pt-PT" sz="2400" dirty="0"/>
              <a:t>: </a:t>
            </a:r>
            <a:r>
              <a:rPr lang="pt-PT" sz="2400" dirty="0" err="1"/>
              <a:t>Projecto</a:t>
            </a:r>
            <a:r>
              <a:rPr lang="pt-PT" sz="2400" dirty="0"/>
              <a:t> e Construção, </a:t>
            </a:r>
            <a:r>
              <a:rPr lang="pt-PT" sz="2400" dirty="0" err="1"/>
              <a:t>Forvisão</a:t>
            </a:r>
            <a:r>
              <a:rPr lang="pt-PT" sz="2400" dirty="0"/>
              <a:t> – Consultoria em Formação Integrada, Guimarães, Portugal, 2003.</a:t>
            </a:r>
          </a:p>
          <a:p>
            <a:pPr lvl="0">
              <a:spcBef>
                <a:spcPts val="600"/>
              </a:spcBef>
              <a:spcAft>
                <a:spcPts val="600"/>
              </a:spcAft>
            </a:pPr>
            <a:r>
              <a:rPr lang="pt-PT" sz="2400" dirty="0"/>
              <a:t>Baptista, P. e Saraiva, J., Higiene Pessoal na Indústria Alimentar, </a:t>
            </a:r>
            <a:r>
              <a:rPr lang="pt-PT" sz="2400" dirty="0" err="1"/>
              <a:t>Forvisão</a:t>
            </a:r>
            <a:r>
              <a:rPr lang="pt-PT" sz="2400" dirty="0"/>
              <a:t> – Consultoria em Formação Integrada, Guimarães, Portugal, 2003.</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005824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093428"/>
          </a:xfrm>
          <a:prstGeom prst="rect">
            <a:avLst/>
          </a:prstGeom>
          <a:noFill/>
        </p:spPr>
        <p:txBody>
          <a:bodyPr wrap="square" rtlCol="0">
            <a:spAutoFit/>
          </a:bodyPr>
          <a:lstStyle/>
          <a:p>
            <a:pPr lvl="0">
              <a:spcBef>
                <a:spcPts val="600"/>
              </a:spcBef>
              <a:spcAft>
                <a:spcPts val="600"/>
              </a:spcAft>
            </a:pPr>
            <a:r>
              <a:rPr lang="pt-PT" sz="2400" dirty="0"/>
              <a:t>Baptista, P. e Venâncio, A., Os Perigos para a Segurança Alimentar no Processamento de Alimentos, </a:t>
            </a:r>
            <a:r>
              <a:rPr lang="pt-PT" sz="2400" dirty="0" err="1"/>
              <a:t>Forvisão</a:t>
            </a:r>
            <a:r>
              <a:rPr lang="pt-PT" sz="2400" dirty="0"/>
              <a:t> – Consultoria em Formação Integrada, Guimarães, Portugal, 2003.</a:t>
            </a:r>
          </a:p>
          <a:p>
            <a:pPr lvl="0">
              <a:spcBef>
                <a:spcPts val="600"/>
              </a:spcBef>
              <a:spcAft>
                <a:spcPts val="600"/>
              </a:spcAft>
            </a:pPr>
            <a:r>
              <a:rPr lang="pt-PT" sz="2400" dirty="0"/>
              <a:t>Baptista, P., Higiene e </a:t>
            </a:r>
            <a:r>
              <a:rPr lang="pt-PT" sz="2400" dirty="0" err="1"/>
              <a:t>Desinfecção</a:t>
            </a:r>
            <a:r>
              <a:rPr lang="pt-PT" sz="2400" dirty="0"/>
              <a:t> de Equipamentos e Instalações na Indústria </a:t>
            </a:r>
            <a:r>
              <a:rPr lang="pt-PT" sz="2400" dirty="0" err="1"/>
              <a:t>Agro-Alimentar</a:t>
            </a:r>
            <a:r>
              <a:rPr lang="pt-PT" sz="2400" dirty="0"/>
              <a:t>, </a:t>
            </a:r>
            <a:r>
              <a:rPr lang="pt-PT" sz="2400" dirty="0" err="1"/>
              <a:t>Forvisão</a:t>
            </a:r>
            <a:r>
              <a:rPr lang="pt-PT" sz="2400" dirty="0"/>
              <a:t> – Consultoria em Formação Integrada, Guimarães, Portugal, 2003.</a:t>
            </a:r>
          </a:p>
          <a:p>
            <a:pPr lvl="0">
              <a:spcBef>
                <a:spcPts val="600"/>
              </a:spcBef>
              <a:spcAft>
                <a:spcPts val="600"/>
              </a:spcAft>
            </a:pPr>
            <a:r>
              <a:rPr lang="en-US" sz="2400" dirty="0"/>
              <a:t>CAC, CAC/GL 021-1997 – Principles for the Establishment and Application of Microbiological Criteria for Foods, CAC - </a:t>
            </a:r>
            <a:r>
              <a:rPr lang="en-US" sz="2400" dirty="0" err="1"/>
              <a:t>Comissão</a:t>
            </a:r>
            <a:r>
              <a:rPr lang="en-US" sz="2400" dirty="0"/>
              <a:t> do Codex Alimentarius, 1997.</a:t>
            </a:r>
            <a:endParaRPr lang="pt-PT" sz="2400" dirty="0"/>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100867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Outline</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2308324"/>
          </a:xfrm>
          <a:prstGeom prst="rect">
            <a:avLst/>
          </a:prstGeom>
          <a:noFill/>
        </p:spPr>
        <p:txBody>
          <a:bodyPr wrap="square" rtlCol="0">
            <a:spAutoFit/>
          </a:bodyPr>
          <a:lstStyle/>
          <a:p>
            <a:pPr marL="457200" indent="-457200">
              <a:buAutoNum type="arabicPeriod"/>
            </a:pPr>
            <a:r>
              <a:rPr lang="en-US" sz="2400" dirty="0"/>
              <a:t>Senior management responsibility</a:t>
            </a:r>
          </a:p>
          <a:p>
            <a:pPr marL="457200" indent="-457200">
              <a:buAutoNum type="arabicPeriod"/>
            </a:pPr>
            <a:r>
              <a:rPr lang="en-US" sz="2400" dirty="0"/>
              <a:t>Quality and food safety management system</a:t>
            </a:r>
          </a:p>
          <a:p>
            <a:pPr marL="457200" indent="-457200">
              <a:buAutoNum type="arabicPeriod"/>
            </a:pPr>
            <a:r>
              <a:rPr lang="en-US" sz="2400" dirty="0"/>
              <a:t>Resources management</a:t>
            </a:r>
          </a:p>
          <a:p>
            <a:pPr marL="457200" indent="-457200">
              <a:buAutoNum type="arabicPeriod"/>
            </a:pPr>
            <a:r>
              <a:rPr lang="en-US" sz="2400" dirty="0"/>
              <a:t>Planning and production process</a:t>
            </a:r>
          </a:p>
          <a:p>
            <a:pPr marL="457200" indent="-457200">
              <a:buAutoNum type="arabicPeriod"/>
            </a:pPr>
            <a:r>
              <a:rPr lang="en-US" sz="2400" dirty="0"/>
              <a:t>Measurements, analysis, improvements</a:t>
            </a:r>
          </a:p>
          <a:p>
            <a:pPr marL="457200" indent="-457200">
              <a:buAutoNum type="arabicPeriod"/>
            </a:pPr>
            <a:r>
              <a:rPr lang="en-US" sz="2400" dirty="0"/>
              <a:t>Food defense and external inspections</a:t>
            </a:r>
          </a:p>
        </p:txBody>
      </p:sp>
      <p:pic>
        <p:nvPicPr>
          <p:cNvPr id="11" name="Immagine 10"/>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9764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462760"/>
          </a:xfrm>
          <a:prstGeom prst="rect">
            <a:avLst/>
          </a:prstGeom>
          <a:noFill/>
        </p:spPr>
        <p:txBody>
          <a:bodyPr wrap="square" rtlCol="0">
            <a:spAutoFit/>
          </a:bodyPr>
          <a:lstStyle/>
          <a:p>
            <a:pPr lvl="0">
              <a:spcBef>
                <a:spcPts val="600"/>
              </a:spcBef>
              <a:spcAft>
                <a:spcPts val="600"/>
              </a:spcAft>
            </a:pPr>
            <a:r>
              <a:rPr lang="en-US" sz="2400" dirty="0"/>
              <a:t>CAC, CAC/GL 030-1999 – Principles and Guidelines for the Conduct of Microbiological Risk Assessment, CAC - </a:t>
            </a:r>
            <a:r>
              <a:rPr lang="en-US" sz="2400" dirty="0" err="1"/>
              <a:t>Comissão</a:t>
            </a:r>
            <a:r>
              <a:rPr lang="en-US" sz="2400" dirty="0"/>
              <a:t> do Codex Alimentarius, 1999b.</a:t>
            </a:r>
            <a:endParaRPr lang="pt-PT" sz="2400" dirty="0"/>
          </a:p>
          <a:p>
            <a:pPr lvl="0">
              <a:spcBef>
                <a:spcPts val="600"/>
              </a:spcBef>
              <a:spcAft>
                <a:spcPts val="600"/>
              </a:spcAft>
            </a:pPr>
            <a:r>
              <a:rPr lang="en-US" sz="2400" dirty="0"/>
              <a:t>CAC, CAC/RCP 1-1969, Rev.3, </a:t>
            </a:r>
            <a:r>
              <a:rPr lang="en-US" sz="2400" dirty="0" err="1"/>
              <a:t>Amd</a:t>
            </a:r>
            <a:r>
              <a:rPr lang="en-US" sz="2400" dirty="0"/>
              <a:t>. 1 - General Principles of Food Hygiene, CAC - Codex Alimentarius Commission, 1999a.</a:t>
            </a:r>
            <a:endParaRPr lang="pt-PT" sz="2400" dirty="0"/>
          </a:p>
          <a:p>
            <a:pPr lvl="0">
              <a:spcBef>
                <a:spcPts val="600"/>
              </a:spcBef>
              <a:spcAft>
                <a:spcPts val="600"/>
              </a:spcAft>
            </a:pPr>
            <a:r>
              <a:rPr lang="en-US" sz="2400" dirty="0"/>
              <a:t>Gilbert, R.J., </a:t>
            </a:r>
            <a:r>
              <a:rPr lang="en-US" sz="2400" dirty="0" err="1"/>
              <a:t>Louvois</a:t>
            </a:r>
            <a:r>
              <a:rPr lang="en-US" sz="2400" dirty="0"/>
              <a:t>, J., Donovan, T., Little, C., Nye, K., Ribeiro, C.D., Richards, J., Roberts, D., Bolton, F.J.,  2000, Guidelines for the microbiological quality of some ready-to-eat foods sampled at the point of sale, PHLS Advisory Committee for Food and Dairy Products, Communicable Disease and Public Health, 3 (3): 163-7.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2920575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616648"/>
          </a:xfrm>
          <a:prstGeom prst="rect">
            <a:avLst/>
          </a:prstGeom>
          <a:noFill/>
        </p:spPr>
        <p:txBody>
          <a:bodyPr wrap="square" rtlCol="0">
            <a:spAutoFit/>
          </a:bodyPr>
          <a:lstStyle/>
          <a:p>
            <a:pPr lvl="0">
              <a:spcBef>
                <a:spcPts val="600"/>
              </a:spcBef>
              <a:spcAft>
                <a:spcPts val="600"/>
              </a:spcAft>
            </a:pPr>
            <a:r>
              <a:rPr lang="en-US" sz="2400" dirty="0"/>
              <a:t>Global Standard Food Safety – Issue 7, BRC – British retail Consortium, London, January 2015.</a:t>
            </a:r>
            <a:endParaRPr lang="pt-PT" sz="2400" dirty="0"/>
          </a:p>
          <a:p>
            <a:pPr lvl="0">
              <a:spcBef>
                <a:spcPts val="600"/>
              </a:spcBef>
              <a:spcAft>
                <a:spcPts val="600"/>
              </a:spcAft>
            </a:pPr>
            <a:r>
              <a:rPr lang="en-US" sz="2400" dirty="0"/>
              <a:t>IFS Food – Standard for auditing quality and food safety of food products – version 6.1, IFS Management GmbH, Berlin, November 2017.</a:t>
            </a:r>
            <a:endParaRPr lang="pt-PT" sz="2400" dirty="0"/>
          </a:p>
          <a:p>
            <a:pPr lvl="0">
              <a:spcBef>
                <a:spcPts val="600"/>
              </a:spcBef>
              <a:spcAft>
                <a:spcPts val="600"/>
              </a:spcAft>
            </a:pPr>
            <a:r>
              <a:rPr lang="en-US" sz="2400" dirty="0"/>
              <a:t>ISO, ISO 9001:2015 – Quality Management Systems – Requirements, International Standards </a:t>
            </a:r>
            <a:r>
              <a:rPr lang="en-US" sz="2400" dirty="0" err="1"/>
              <a:t>Organisation</a:t>
            </a:r>
            <a:r>
              <a:rPr lang="en-US" sz="2400" dirty="0"/>
              <a:t>, Geneva, Switzerland, 2015.</a:t>
            </a:r>
            <a:endParaRPr lang="pt-PT" sz="2400" dirty="0"/>
          </a:p>
          <a:p>
            <a:pPr>
              <a:spcBef>
                <a:spcPts val="600"/>
              </a:spcBef>
              <a:spcAft>
                <a:spcPts val="600"/>
              </a:spcAft>
            </a:pPr>
            <a:r>
              <a:rPr lang="pt-PT" sz="2400" dirty="0"/>
              <a:t>ISO, ISO 22000:2018 – </a:t>
            </a:r>
            <a:r>
              <a:rPr lang="pt-PT" sz="2400" dirty="0" err="1"/>
              <a:t>Food</a:t>
            </a:r>
            <a:r>
              <a:rPr lang="pt-PT" sz="2400" dirty="0"/>
              <a:t> </a:t>
            </a:r>
            <a:r>
              <a:rPr lang="pt-PT" sz="2400" dirty="0" err="1"/>
              <a:t>Safety</a:t>
            </a:r>
            <a:r>
              <a:rPr lang="pt-PT" sz="2400" dirty="0"/>
              <a:t> Management </a:t>
            </a:r>
            <a:r>
              <a:rPr lang="pt-PT" sz="2400" dirty="0" err="1"/>
              <a:t>Systems</a:t>
            </a:r>
            <a:r>
              <a:rPr lang="pt-PT" sz="2400" dirty="0"/>
              <a:t> - </a:t>
            </a:r>
            <a:r>
              <a:rPr lang="pt-PT" sz="2400" dirty="0" err="1"/>
              <a:t>Requirements</a:t>
            </a:r>
            <a:r>
              <a:rPr lang="pt-PT" sz="2400" dirty="0"/>
              <a:t>, </a:t>
            </a:r>
            <a:r>
              <a:rPr lang="pt-PT" sz="2400" dirty="0" err="1"/>
              <a:t>International</a:t>
            </a:r>
            <a:r>
              <a:rPr lang="pt-PT" sz="2400" dirty="0"/>
              <a:t> Standards </a:t>
            </a:r>
            <a:r>
              <a:rPr lang="pt-PT" sz="2400" dirty="0" err="1"/>
              <a:t>Organisation</a:t>
            </a:r>
            <a:r>
              <a:rPr lang="pt-PT" sz="2400" dirty="0"/>
              <a:t>, </a:t>
            </a:r>
            <a:r>
              <a:rPr lang="pt-PT" sz="2400" dirty="0" err="1"/>
              <a:t>Geneva</a:t>
            </a:r>
            <a:r>
              <a:rPr lang="pt-PT" sz="2400" dirty="0"/>
              <a:t>, </a:t>
            </a:r>
            <a:r>
              <a:rPr lang="pt-PT" sz="2400" dirty="0" err="1"/>
              <a:t>Switzerland</a:t>
            </a:r>
            <a:r>
              <a:rPr lang="pt-PT" sz="2400" dirty="0"/>
              <a:t>, 2018.</a:t>
            </a:r>
            <a:r>
              <a:rPr lang="en-US" sz="2400" dirty="0"/>
              <a:t>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338391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Learning </a:t>
            </a:r>
            <a:r>
              <a:rPr lang="it-IT" sz="3200" b="1" dirty="0" err="1">
                <a:solidFill>
                  <a:schemeClr val="tx1">
                    <a:lumMod val="85000"/>
                    <a:lumOff val="15000"/>
                  </a:schemeClr>
                </a:solidFill>
                <a:effectLst>
                  <a:outerShdw blurRad="38100" dist="38100" dir="2700000" algn="tl">
                    <a:srgbClr val="000000">
                      <a:alpha val="43137"/>
                    </a:srgbClr>
                  </a:outerShdw>
                </a:effectLst>
              </a:rPr>
              <a:t>outcomes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154984"/>
          </a:xfrm>
          <a:prstGeom prst="rect">
            <a:avLst/>
          </a:prstGeom>
          <a:noFill/>
        </p:spPr>
        <p:txBody>
          <a:bodyPr wrap="square" rtlCol="0">
            <a:spAutoFit/>
          </a:bodyPr>
          <a:lstStyle/>
          <a:p>
            <a:r>
              <a:rPr lang="en-US" sz="2400" dirty="0"/>
              <a:t>The trainee/student will:</a:t>
            </a:r>
          </a:p>
          <a:p>
            <a:pPr marL="342900" lvl="0" indent="-342900">
              <a:buFontTx/>
              <a:buChar char="-"/>
            </a:pPr>
            <a:r>
              <a:rPr lang="en-US" sz="2400" dirty="0"/>
              <a:t>Be able to understand the importance of food safety certification for the establishment of commercial relationships.</a:t>
            </a:r>
            <a:endParaRPr lang="pt-PT" sz="2400" dirty="0"/>
          </a:p>
          <a:p>
            <a:pPr marL="342900" lvl="0" indent="-342900">
              <a:buFontTx/>
              <a:buChar char="-"/>
            </a:pPr>
            <a:r>
              <a:rPr lang="pt-PT" sz="2400" dirty="0" err="1"/>
              <a:t>Be</a:t>
            </a:r>
            <a:r>
              <a:rPr lang="pt-PT" sz="2400" dirty="0"/>
              <a:t> </a:t>
            </a:r>
            <a:r>
              <a:rPr lang="pt-PT" sz="2400" dirty="0" err="1"/>
              <a:t>able</a:t>
            </a:r>
            <a:r>
              <a:rPr lang="pt-PT" sz="2400" dirty="0"/>
              <a:t> to </a:t>
            </a:r>
            <a:r>
              <a:rPr lang="pt-PT" sz="2400" dirty="0" err="1"/>
              <a:t>understand</a:t>
            </a:r>
            <a:r>
              <a:rPr lang="pt-PT" sz="2400" dirty="0"/>
              <a:t> </a:t>
            </a:r>
            <a:r>
              <a:rPr lang="pt-PT" sz="2400" dirty="0" err="1"/>
              <a:t>the</a:t>
            </a:r>
            <a:r>
              <a:rPr lang="pt-PT" sz="2400" dirty="0"/>
              <a:t> </a:t>
            </a:r>
            <a:r>
              <a:rPr lang="pt-PT" sz="2400" dirty="0" err="1"/>
              <a:t>approach</a:t>
            </a:r>
            <a:r>
              <a:rPr lang="pt-PT" sz="2400" dirty="0"/>
              <a:t> </a:t>
            </a:r>
            <a:r>
              <a:rPr lang="pt-PT" sz="2400" dirty="0" err="1"/>
              <a:t>of</a:t>
            </a:r>
            <a:r>
              <a:rPr lang="pt-PT" sz="2400" dirty="0"/>
              <a:t> </a:t>
            </a:r>
            <a:r>
              <a:rPr lang="pt-PT" sz="2400" dirty="0" err="1"/>
              <a:t>certification</a:t>
            </a:r>
            <a:r>
              <a:rPr lang="pt-PT" sz="2400" dirty="0"/>
              <a:t> standards to </a:t>
            </a:r>
            <a:r>
              <a:rPr lang="pt-PT" sz="2400" dirty="0" err="1"/>
              <a:t>quality</a:t>
            </a:r>
            <a:r>
              <a:rPr lang="pt-PT" sz="2400" dirty="0"/>
              <a:t> </a:t>
            </a:r>
            <a:r>
              <a:rPr lang="pt-PT" sz="2400" dirty="0" err="1"/>
              <a:t>and</a:t>
            </a:r>
            <a:r>
              <a:rPr lang="pt-PT" sz="2400" dirty="0"/>
              <a:t> </a:t>
            </a:r>
            <a:r>
              <a:rPr lang="pt-PT" sz="2400" dirty="0" err="1"/>
              <a:t>food</a:t>
            </a:r>
            <a:r>
              <a:rPr lang="pt-PT" sz="2400" dirty="0"/>
              <a:t> </a:t>
            </a:r>
            <a:r>
              <a:rPr lang="pt-PT" sz="2400" dirty="0" err="1"/>
              <a:t>safety</a:t>
            </a:r>
            <a:r>
              <a:rPr lang="pt-PT" sz="2400" dirty="0"/>
              <a:t>.</a:t>
            </a:r>
          </a:p>
          <a:p>
            <a:pPr marL="342900" lvl="0" indent="-342900">
              <a:buFontTx/>
              <a:buChar char="-"/>
            </a:pPr>
            <a:r>
              <a:rPr lang="pt-PT" sz="2400" dirty="0" err="1"/>
              <a:t>Be</a:t>
            </a:r>
            <a:r>
              <a:rPr lang="pt-PT" sz="2400" dirty="0"/>
              <a:t> </a:t>
            </a:r>
            <a:r>
              <a:rPr lang="pt-PT" sz="2400" dirty="0" err="1"/>
              <a:t>able</a:t>
            </a:r>
            <a:r>
              <a:rPr lang="pt-PT" sz="2400" dirty="0"/>
              <a:t> to </a:t>
            </a:r>
            <a:r>
              <a:rPr lang="pt-PT" sz="2400" dirty="0" err="1"/>
              <a:t>understand</a:t>
            </a:r>
            <a:r>
              <a:rPr lang="pt-PT" sz="2400" dirty="0"/>
              <a:t> </a:t>
            </a:r>
            <a:r>
              <a:rPr lang="pt-PT" sz="2400" dirty="0" err="1"/>
              <a:t>the</a:t>
            </a:r>
            <a:r>
              <a:rPr lang="pt-PT" sz="2400" dirty="0"/>
              <a:t> </a:t>
            </a:r>
            <a:r>
              <a:rPr lang="pt-PT" sz="2400" dirty="0" err="1"/>
              <a:t>requirement</a:t>
            </a:r>
            <a:r>
              <a:rPr lang="pt-PT" sz="2400" dirty="0"/>
              <a:t> </a:t>
            </a:r>
            <a:r>
              <a:rPr lang="pt-PT" sz="2400" dirty="0" err="1"/>
              <a:t>of</a:t>
            </a:r>
            <a:r>
              <a:rPr lang="pt-PT" sz="2400" dirty="0"/>
              <a:t> </a:t>
            </a:r>
            <a:r>
              <a:rPr lang="pt-PT" sz="2400" dirty="0" err="1"/>
              <a:t>certification</a:t>
            </a:r>
            <a:r>
              <a:rPr lang="pt-PT" sz="2400" dirty="0"/>
              <a:t> standards, </a:t>
            </a:r>
            <a:r>
              <a:rPr lang="pt-PT" sz="2400" dirty="0" err="1"/>
              <a:t>using</a:t>
            </a:r>
            <a:r>
              <a:rPr lang="pt-PT" sz="2400" dirty="0"/>
              <a:t> IFS </a:t>
            </a:r>
            <a:r>
              <a:rPr lang="pt-PT" sz="2400" dirty="0" err="1"/>
              <a:t>Food</a:t>
            </a:r>
            <a:r>
              <a:rPr lang="pt-PT" sz="2400" dirty="0"/>
              <a:t> standard as a </a:t>
            </a:r>
            <a:r>
              <a:rPr lang="pt-PT" sz="2400" dirty="0" err="1"/>
              <a:t>basis</a:t>
            </a:r>
            <a:r>
              <a:rPr lang="pt-PT" sz="2400" dirty="0"/>
              <a:t>.</a:t>
            </a:r>
          </a:p>
          <a:p>
            <a:pPr marL="342900" lvl="0" indent="-342900">
              <a:buFontTx/>
              <a:buChar char="-"/>
            </a:pPr>
            <a:r>
              <a:rPr lang="pt-PT" sz="2400" dirty="0" err="1"/>
              <a:t>Be</a:t>
            </a:r>
            <a:r>
              <a:rPr lang="pt-PT" sz="2400" dirty="0"/>
              <a:t> </a:t>
            </a:r>
            <a:r>
              <a:rPr lang="pt-PT" sz="2400" dirty="0" err="1"/>
              <a:t>able</a:t>
            </a:r>
            <a:r>
              <a:rPr lang="pt-PT" sz="2400" dirty="0"/>
              <a:t> to </a:t>
            </a:r>
            <a:r>
              <a:rPr lang="pt-PT" sz="2400" dirty="0" err="1"/>
              <a:t>be</a:t>
            </a:r>
            <a:r>
              <a:rPr lang="pt-PT" sz="2400" dirty="0"/>
              <a:t> </a:t>
            </a:r>
            <a:r>
              <a:rPr lang="pt-PT" sz="2400" dirty="0" err="1"/>
              <a:t>involved</a:t>
            </a:r>
            <a:r>
              <a:rPr lang="pt-PT" sz="2400" dirty="0"/>
              <a:t> in </a:t>
            </a:r>
            <a:r>
              <a:rPr lang="pt-PT" sz="2400" dirty="0" err="1"/>
              <a:t>the</a:t>
            </a:r>
            <a:r>
              <a:rPr lang="pt-PT" sz="2400" dirty="0"/>
              <a:t> </a:t>
            </a:r>
            <a:r>
              <a:rPr lang="pt-PT" sz="2400" dirty="0" err="1"/>
              <a:t>process</a:t>
            </a:r>
            <a:r>
              <a:rPr lang="pt-PT" sz="2400" dirty="0"/>
              <a:t> </a:t>
            </a:r>
            <a:r>
              <a:rPr lang="pt-PT" sz="2400" dirty="0" err="1"/>
              <a:t>of</a:t>
            </a:r>
            <a:r>
              <a:rPr lang="pt-PT" sz="2400" dirty="0"/>
              <a:t> </a:t>
            </a:r>
            <a:r>
              <a:rPr lang="pt-PT" sz="2400" dirty="0" err="1"/>
              <a:t>implementation</a:t>
            </a:r>
            <a:r>
              <a:rPr lang="pt-PT" sz="2400" dirty="0"/>
              <a:t> </a:t>
            </a:r>
            <a:r>
              <a:rPr lang="pt-PT" sz="2400" dirty="0" err="1"/>
              <a:t>of</a:t>
            </a:r>
            <a:r>
              <a:rPr lang="pt-PT" sz="2400" dirty="0"/>
              <a:t> </a:t>
            </a:r>
            <a:r>
              <a:rPr lang="pt-PT" sz="2400" dirty="0" err="1"/>
              <a:t>food</a:t>
            </a:r>
            <a:r>
              <a:rPr lang="pt-PT" sz="2400" dirty="0"/>
              <a:t> </a:t>
            </a:r>
            <a:r>
              <a:rPr lang="pt-PT" sz="2400" dirty="0" err="1"/>
              <a:t>safety</a:t>
            </a:r>
            <a:r>
              <a:rPr lang="pt-PT" sz="2400" dirty="0"/>
              <a:t> </a:t>
            </a:r>
            <a:r>
              <a:rPr lang="pt-PT" sz="2400" dirty="0" err="1"/>
              <a:t>certification</a:t>
            </a:r>
            <a:r>
              <a:rPr lang="pt-PT" sz="2400" dirty="0"/>
              <a:t> in </a:t>
            </a:r>
            <a:r>
              <a:rPr lang="pt-PT" sz="2400" dirty="0" err="1"/>
              <a:t>companies</a:t>
            </a:r>
            <a:r>
              <a:rPr lang="pt-PT" sz="2400" dirty="0"/>
              <a:t>.</a:t>
            </a:r>
          </a:p>
          <a:p>
            <a:r>
              <a:rPr lang="en-US" sz="2400" dirty="0"/>
              <a:t>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464792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DISCUSSIONS / SOLUTIONS OF EVALUATION EXERCISES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a:t>
            </a:fld>
            <a:endParaRPr lang="en-US"/>
          </a:p>
        </p:txBody>
      </p:sp>
      <p:pic>
        <p:nvPicPr>
          <p:cNvPr id="6" name="Immagine 5">
            <a:extLst>
              <a:ext uri="{FF2B5EF4-FFF2-40B4-BE49-F238E27FC236}">
                <a16:creationId xmlns:a16="http://schemas.microsoft.com/office/drawing/2014/main" id="{9762D85A-0BC5-4C57-AC68-0C6A5827D197}"/>
              </a:ext>
            </a:extLst>
          </p:cNvPr>
          <p:cNvPicPr>
            <a:picLocks noChangeAspect="1"/>
          </p:cNvPicPr>
          <p:nvPr/>
        </p:nvPicPr>
        <p:blipFill>
          <a:blip r:embed="rId5"/>
          <a:stretch>
            <a:fillRect/>
          </a:stretch>
        </p:blipFill>
        <p:spPr>
          <a:xfrm>
            <a:off x="95250" y="6248400"/>
            <a:ext cx="1924050" cy="549729"/>
          </a:xfrm>
          <a:prstGeom prst="rect">
            <a:avLst/>
          </a:prstGeom>
        </p:spPr>
      </p:pic>
    </p:spTree>
    <p:extLst>
      <p:ext uri="{BB962C8B-B14F-4D97-AF65-F5344CB8AC3E}">
        <p14:creationId xmlns:p14="http://schemas.microsoft.com/office/powerpoint/2010/main" val="190649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4478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algn="l"/>
            <a:r>
              <a:rPr lang="en-US" sz="2400" dirty="0">
                <a:solidFill>
                  <a:schemeClr val="tx1"/>
                </a:solidFill>
              </a:rPr>
              <a:t>Non-conformities in IFS standard are graded as following:</a:t>
            </a:r>
            <a:endParaRPr lang="pt-PT" sz="2400" dirty="0">
              <a:solidFill>
                <a:schemeClr val="tx1"/>
              </a:solidFill>
            </a:endParaRPr>
          </a:p>
          <a:p>
            <a:pPr algn="l"/>
            <a:r>
              <a:rPr lang="en-US" sz="2400" dirty="0">
                <a:solidFill>
                  <a:schemeClr val="tx1"/>
                </a:solidFill>
              </a:rPr>
              <a:t>A: Full compliance with the requirement specified in the Standard</a:t>
            </a:r>
            <a:endParaRPr lang="pt-PT" sz="2400" dirty="0">
              <a:solidFill>
                <a:schemeClr val="tx1"/>
              </a:solidFill>
            </a:endParaRPr>
          </a:p>
          <a:p>
            <a:pPr algn="l"/>
            <a:r>
              <a:rPr lang="en-US" sz="2400" dirty="0">
                <a:solidFill>
                  <a:schemeClr val="tx1"/>
                </a:solidFill>
              </a:rPr>
              <a:t>B: Almost full compliance with the requirement specified in the Stand- </a:t>
            </a:r>
            <a:r>
              <a:rPr lang="en-US" sz="2400" dirty="0" err="1">
                <a:solidFill>
                  <a:schemeClr val="tx1"/>
                </a:solidFill>
              </a:rPr>
              <a:t>ard</a:t>
            </a:r>
            <a:r>
              <a:rPr lang="en-US" sz="2400" dirty="0">
                <a:solidFill>
                  <a:schemeClr val="tx1"/>
                </a:solidFill>
              </a:rPr>
              <a:t>, but a small deviation was found</a:t>
            </a:r>
            <a:endParaRPr lang="pt-PT" sz="2400" dirty="0">
              <a:solidFill>
                <a:schemeClr val="tx1"/>
              </a:solidFill>
            </a:endParaRPr>
          </a:p>
          <a:p>
            <a:pPr algn="l"/>
            <a:r>
              <a:rPr lang="en-US" sz="2400" dirty="0">
                <a:solidFill>
                  <a:schemeClr val="tx1"/>
                </a:solidFill>
              </a:rPr>
              <a:t>C:  Only a small part of the requirement has been implemented</a:t>
            </a:r>
            <a:endParaRPr lang="pt-PT" sz="2400" dirty="0">
              <a:solidFill>
                <a:schemeClr val="tx1"/>
              </a:solidFill>
            </a:endParaRPr>
          </a:p>
          <a:p>
            <a:pPr algn="l"/>
            <a:r>
              <a:rPr lang="en-US" sz="2400" dirty="0">
                <a:solidFill>
                  <a:schemeClr val="tx1"/>
                </a:solidFill>
              </a:rPr>
              <a:t>D: The requirement in the Standard has not been implemented</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216393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algn="l"/>
            <a:r>
              <a:rPr lang="en-US" sz="2400" dirty="0">
                <a:solidFill>
                  <a:schemeClr val="tx1"/>
                </a:solidFill>
              </a:rPr>
              <a:t>Major: When there is a substantial failure to meet the requirements of the Standard, which includes food safety and/or the legal requirements of the production and destination countries. A Major can also be given when the identified non-conformity can lead to a serious health hazard.</a:t>
            </a:r>
            <a:endParaRPr lang="pt-PT" sz="2400" dirty="0">
              <a:solidFill>
                <a:schemeClr val="tx1"/>
              </a:solidFill>
            </a:endParaRPr>
          </a:p>
          <a:p>
            <a:pPr algn="l"/>
            <a:r>
              <a:rPr lang="en-US" sz="2400" dirty="0">
                <a:solidFill>
                  <a:schemeClr val="tx1"/>
                </a:solidFill>
              </a:rPr>
              <a:t>KO: In IFS, there are specific requirements which are designated as KO requirements (KO – Knock Out). If these requirements are not fulfilled by the company (equivalent to a C, D or Major in a non-KO requirement) it is graded as KO.</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1936554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Question no. 1</a:t>
            </a:r>
            <a:endParaRPr lang="pt-PT" b="1" dirty="0">
              <a:solidFill>
                <a:schemeClr val="tx1"/>
              </a:solidFill>
            </a:endParaRPr>
          </a:p>
          <a:p>
            <a:pPr algn="l"/>
            <a:r>
              <a:rPr lang="en-US" sz="2400" dirty="0">
                <a:solidFill>
                  <a:schemeClr val="tx1"/>
                </a:solidFill>
              </a:rPr>
              <a:t>For the 5 case studies presented in the following slides, identify the relevant audit findings and:</a:t>
            </a:r>
            <a:endParaRPr lang="pt-PT" sz="2400" dirty="0">
              <a:solidFill>
                <a:schemeClr val="tx1"/>
              </a:solidFill>
            </a:endParaRPr>
          </a:p>
          <a:p>
            <a:pPr lvl="0" algn="l"/>
            <a:r>
              <a:rPr lang="en-US" sz="2400" dirty="0">
                <a:solidFill>
                  <a:schemeClr val="tx1"/>
                </a:solidFill>
              </a:rPr>
              <a:t>Assign the findings to the specific IFS requirement;</a:t>
            </a:r>
            <a:endParaRPr lang="pt-PT" sz="2400" dirty="0">
              <a:solidFill>
                <a:schemeClr val="tx1"/>
              </a:solidFill>
            </a:endParaRPr>
          </a:p>
          <a:p>
            <a:pPr lvl="0" algn="l"/>
            <a:r>
              <a:rPr lang="en-US" sz="2400" dirty="0">
                <a:solidFill>
                  <a:schemeClr val="tx1"/>
                </a:solidFill>
              </a:rPr>
              <a:t>Rate the findings according to IFS standard (A, B, C, D, Major, KO) in each specific IFS requirement that you had identified.</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184284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1</a:t>
            </a:r>
            <a:endParaRPr lang="pt-PT" b="1" dirty="0">
              <a:solidFill>
                <a:schemeClr val="tx1"/>
              </a:solidFill>
            </a:endParaRPr>
          </a:p>
          <a:p>
            <a:pPr lvl="0" algn="l"/>
            <a:endParaRPr lang="en-US" sz="2400" dirty="0">
              <a:solidFill>
                <a:schemeClr val="tx1"/>
              </a:solidFill>
            </a:endParaRPr>
          </a:p>
          <a:p>
            <a:pPr lvl="0" algn="l"/>
            <a:r>
              <a:rPr lang="en-US" sz="2400" dirty="0">
                <a:solidFill>
                  <a:schemeClr val="tx1"/>
                </a:solidFill>
              </a:rPr>
              <a:t>1.1. Staff facilities in a bakery are organized as following: male changing, female changing room, rest room, male toilets and showers, female toilets and showers.</a:t>
            </a:r>
          </a:p>
          <a:p>
            <a:pPr algn="l"/>
            <a:r>
              <a:rPr lang="en-US" sz="2400" dirty="0">
                <a:solidFill>
                  <a:schemeClr val="tx1"/>
                </a:solidFill>
              </a:rPr>
              <a:t>In the rest room, there are cupboards, 2 fridges, 2 vendor machines and lockers for staff food. During an inspection of the male changing room, it were found cereals bars in one personal locker and cookies in another one.</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948582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447800"/>
            <a:ext cx="7859661" cy="6172199"/>
          </a:xfrm>
        </p:spPr>
        <p:txBody>
          <a:bodyPr>
            <a:normAutofit/>
          </a:bodyPr>
          <a:lstStyle/>
          <a:p>
            <a:pPr algn="l">
              <a:lnSpc>
                <a:spcPts val="3600"/>
              </a:lnSpc>
              <a:spcBef>
                <a:spcPts val="1800"/>
              </a:spcBef>
            </a:pPr>
            <a:r>
              <a:rPr lang="en-US" b="1" dirty="0">
                <a:solidFill>
                  <a:schemeClr val="tx1"/>
                </a:solidFill>
              </a:rPr>
              <a:t>Question no. 1</a:t>
            </a:r>
            <a:endParaRPr lang="pt-PT" b="1" dirty="0">
              <a:solidFill>
                <a:schemeClr val="tx1"/>
              </a:solidFill>
            </a:endParaRPr>
          </a:p>
          <a:p>
            <a:pPr lvl="0" algn="l"/>
            <a:endParaRPr lang="en-US" sz="2400" dirty="0">
              <a:solidFill>
                <a:schemeClr val="tx1"/>
              </a:solidFill>
            </a:endParaRPr>
          </a:p>
          <a:p>
            <a:pPr lvl="0" algn="l"/>
            <a:r>
              <a:rPr lang="en-US" sz="2400" dirty="0">
                <a:solidFill>
                  <a:schemeClr val="tx1"/>
                </a:solidFill>
              </a:rPr>
              <a:t>1.2. A patisserie manufactures private labels strawberry tarts. The customer specification indicates that strawberries can come from Egypt and Poland. Due to an issue with their current supplier, the production site ordered once the raw materials to another supplier and the strawberries came from China. No information was send to the customer.</a:t>
            </a:r>
            <a:endParaRPr lang="pt-PT" sz="2400"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7707076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82DAD6238EA14F9FA62F87D90FEE47" ma:contentTypeVersion="0" ma:contentTypeDescription="Create a new document." ma:contentTypeScope="" ma:versionID="696200efd887bafd186ae65fa5c22c5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AB2935-35A8-4DB9-86D6-9C261B4C7D45}"/>
</file>

<file path=customXml/itemProps2.xml><?xml version="1.0" encoding="utf-8"?>
<ds:datastoreItem xmlns:ds="http://schemas.openxmlformats.org/officeDocument/2006/customXml" ds:itemID="{C732CF41-D613-4C99-A40D-05F642C06231}"/>
</file>

<file path=customXml/itemProps3.xml><?xml version="1.0" encoding="utf-8"?>
<ds:datastoreItem xmlns:ds="http://schemas.openxmlformats.org/officeDocument/2006/customXml" ds:itemID="{54AC60EC-2D7F-40BA-843E-13C6383A6257}"/>
</file>

<file path=docProps/app.xml><?xml version="1.0" encoding="utf-8"?>
<Properties xmlns="http://schemas.openxmlformats.org/officeDocument/2006/extended-properties" xmlns:vt="http://schemas.openxmlformats.org/officeDocument/2006/docPropsVTypes">
  <TotalTime>5325</TotalTime>
  <Words>1600</Words>
  <Application>Microsoft Office PowerPoint</Application>
  <PresentationFormat>Apresentação no Ecrã (4:3)</PresentationFormat>
  <Paragraphs>124</Paragraphs>
  <Slides>21</Slides>
  <Notes>15</Notes>
  <HiddenSlides>0</HiddenSlides>
  <MMClips>0</MMClips>
  <ScaleCrop>false</ScaleCrop>
  <HeadingPairs>
    <vt:vector size="6" baseType="variant">
      <vt:variant>
        <vt:lpstr>Tipos de letra usados</vt:lpstr>
      </vt:variant>
      <vt:variant>
        <vt:i4>2</vt:i4>
      </vt:variant>
      <vt:variant>
        <vt:lpstr>Tema</vt:lpstr>
      </vt:variant>
      <vt:variant>
        <vt:i4>1</vt:i4>
      </vt:variant>
      <vt:variant>
        <vt:lpstr>Títulos dos diapositivos</vt:lpstr>
      </vt:variant>
      <vt:variant>
        <vt:i4>21</vt:i4>
      </vt:variant>
    </vt:vector>
  </HeadingPairs>
  <TitlesOfParts>
    <vt:vector size="24" baseType="lpstr">
      <vt:lpstr>Arial</vt:lpstr>
      <vt:lpstr>Calibri</vt:lpstr>
      <vt:lpstr>Office Theme</vt:lpstr>
      <vt:lpstr>Apresentação do PowerPoint</vt:lpstr>
      <vt:lpstr>Outline</vt:lpstr>
      <vt:lpstr>Learning outcomes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dc:creator>
  <cp:lastModifiedBy>Utilizador</cp:lastModifiedBy>
  <cp:revision>75</cp:revision>
  <cp:lastPrinted>2018-07-18T16:52:07Z</cp:lastPrinted>
  <dcterms:created xsi:type="dcterms:W3CDTF">2017-02-18T14:55:58Z</dcterms:created>
  <dcterms:modified xsi:type="dcterms:W3CDTF">2018-08-30T16:08:25Z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0x010100B782DAD6238EA14F9FA62F87D90FEE47</vt:lpwstr>
  </property>
</Properties>
</file>